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1160125" cx="19799300"/>
  <p:notesSz cx="6858000" cy="9144000"/>
  <p:embeddedFontLst>
    <p:embeddedFont>
      <p:font typeface="Cambria Math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5FE1F8-F6D1-4F51-BE23-F65B604B70D5}">
  <a:tblStyle styleId="{275FE1F8-F6D1-4F51-BE23-F65B604B70D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mbriaMath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С заголовок в 1 строку c картинкой">
  <p:cSld name="12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6" name="Google Shape;96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3" name="Google Shape;103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4" name="Google Shape;104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6" name="Google Shape;11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3" name="Google Shape;123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4" name="Google Shape;12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1" name="Google Shape;131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2" name="Google Shape;13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4" name="Google Shape;144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1" name="Google Shape;151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2" name="Google Shape;152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9" name="Google Shape;159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0" name="Google Shape;160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7" name="Google Shape;167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8" name="Google Shape;168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5" name="Google Shape;175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6" name="Google Shape;176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5" name="Google Shape;25;p7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7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gif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/>
        </p:nvSpPr>
        <p:spPr>
          <a:xfrm>
            <a:off x="702809" y="7021286"/>
            <a:ext cx="8618962" cy="29608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Введение, </a:t>
            </a:r>
            <a:b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сортировки, </a:t>
            </a:r>
            <a:b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поиск</a:t>
            </a:r>
            <a:endParaRPr/>
          </a:p>
        </p:txBody>
      </p:sp>
      <p:pic>
        <p:nvPicPr>
          <p:cNvPr id="235" name="Google Shape;235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9233" r="2592" t="-34494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9891" y="4954208"/>
            <a:ext cx="8353061" cy="4999637"/>
          </a:xfrm>
          <a:prstGeom prst="roundRect">
            <a:avLst>
              <a:gd fmla="val 9436" name="adj"/>
            </a:avLst>
          </a:prstGeom>
          <a:noFill/>
          <a:ln>
            <a:noFill/>
          </a:ln>
        </p:spPr>
      </p:pic>
      <p:sp>
        <p:nvSpPr>
          <p:cNvPr id="362" name="Google Shape;362;p50"/>
          <p:cNvSpPr/>
          <p:nvPr/>
        </p:nvSpPr>
        <p:spPr>
          <a:xfrm rot="10800000">
            <a:off x="-18662" y="-18661"/>
            <a:ext cx="6665512" cy="1116012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Cлиянием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719136" y="2031281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Рекурсивно разбиваем массив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две части, пока не получим массив из одного элемента, затем также сливаем их в один массив, используя два указателя</a:t>
            </a:r>
            <a:endParaRPr/>
          </a:p>
        </p:txBody>
      </p:sp>
      <p:sp>
        <p:nvSpPr>
          <p:cNvPr id="365" name="Google Shape;365;p50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merge-sort?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/>
          <p:nvPr/>
        </p:nvSpPr>
        <p:spPr>
          <a:xfrm>
            <a:off x="7357730" y="4933507"/>
            <a:ext cx="11722433" cy="5061098"/>
          </a:xfrm>
          <a:prstGeom prst="roundRect">
            <a:avLst>
              <a:gd fmla="val 994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1"/>
          <p:cNvSpPr/>
          <p:nvPr/>
        </p:nvSpPr>
        <p:spPr>
          <a:xfrm rot="10800000">
            <a:off x="-18662" y="-18661"/>
            <a:ext cx="6665512" cy="1116012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Подсчетом</a:t>
            </a:r>
            <a:endParaRPr/>
          </a:p>
        </p:txBody>
      </p:sp>
      <p:sp>
        <p:nvSpPr>
          <p:cNvPr id="376" name="Google Shape;376;p51"/>
          <p:cNvSpPr txBox="1"/>
          <p:nvPr/>
        </p:nvSpPr>
        <p:spPr>
          <a:xfrm>
            <a:off x="719136" y="2031281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Считаем количество каждого элемента в массиве, затем выписываем их в порядке возрастания</a:t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count-sort?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556" y="5967913"/>
            <a:ext cx="11302397" cy="28586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>
            <a:off x="1379536" y="6216990"/>
            <a:ext cx="8120064" cy="3660191"/>
          </a:xfrm>
          <a:prstGeom prst="roundRect">
            <a:avLst>
              <a:gd fmla="val 1049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2"/>
          <p:cNvSpPr/>
          <p:nvPr/>
        </p:nvSpPr>
        <p:spPr>
          <a:xfrm rot="-5400000">
            <a:off x="7278229" y="-7316646"/>
            <a:ext cx="5257428" cy="19824787"/>
          </a:xfrm>
          <a:custGeom>
            <a:rect b="b" l="l" r="r" t="t"/>
            <a:pathLst>
              <a:path extrusionOk="0" h="19824787" w="5257428">
                <a:moveTo>
                  <a:pt x="1644985" y="5446"/>
                </a:moveTo>
                <a:lnTo>
                  <a:pt x="2531144" y="5442"/>
                </a:lnTo>
                <a:lnTo>
                  <a:pt x="5257428" y="0"/>
                </a:lnTo>
                <a:cubicBezTo>
                  <a:pt x="5251207" y="3707601"/>
                  <a:pt x="5236256" y="16117186"/>
                  <a:pt x="5230035" y="19824787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1379536" y="1293264"/>
            <a:ext cx="7358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поиск</a:t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1379536" y="2789657"/>
            <a:ext cx="8120064" cy="1379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массив из 0 и 1 вида 0000000111111111....</a:t>
            </a:r>
            <a:endParaRPr/>
          </a:p>
          <a:p>
            <a:pPr indent="0" lvl="0" marL="0" marR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Нужно найти место разделения 0 / 1</a:t>
            </a:r>
            <a:endParaRPr/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9487" y="719138"/>
            <a:ext cx="5486238" cy="9753278"/>
          </a:xfrm>
          <a:prstGeom prst="roundRect">
            <a:avLst>
              <a:gd fmla="val 10185" name="adj"/>
            </a:avLst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1933575" y="8114560"/>
            <a:ext cx="7566025" cy="1379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Просто пройдем по массиву с начала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когда встретим единичку остановимся</a:t>
            </a:r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575" y="6868293"/>
            <a:ext cx="673204" cy="673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7569038" y="1413147"/>
            <a:ext cx="11511123" cy="1440316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3"/>
          <p:cNvSpPr/>
          <p:nvPr/>
        </p:nvSpPr>
        <p:spPr>
          <a:xfrm rot="10800000">
            <a:off x="-23270" y="-22452"/>
            <a:ext cx="6670120" cy="10463440"/>
          </a:xfrm>
          <a:custGeom>
            <a:rect b="b" l="l" r="r" t="t"/>
            <a:pathLst>
              <a:path extrusionOk="0" h="10463440" w="667012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74842" y="6740289"/>
                  <a:pt x="6668621" y="10447890"/>
                </a:cubicBezTo>
                <a:lnTo>
                  <a:pt x="0" y="10463440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719138" y="544645"/>
            <a:ext cx="540451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Немного другая задача</a:t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9318171" y="1607516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заменить 0 и 1 на значение f(idx) -&gt; bool,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 можно решать мощные задачи</a:t>
            </a:r>
            <a:endParaRPr/>
          </a:p>
        </p:txBody>
      </p:sp>
      <p:pic>
        <p:nvPicPr>
          <p:cNvPr id="402" name="Google Shape;402;p53"/>
          <p:cNvPicPr preferRelativeResize="0"/>
          <p:nvPr/>
        </p:nvPicPr>
        <p:blipFill rotWithShape="1">
          <a:blip r:embed="rId3">
            <a:alphaModFix/>
          </a:blip>
          <a:srcRect b="64257" l="0" r="0" t="0"/>
          <a:stretch/>
        </p:blipFill>
        <p:spPr>
          <a:xfrm>
            <a:off x="7425746" y="3249896"/>
            <a:ext cx="11805175" cy="29249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7569039" y="37864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11511125"/>
              </a:tblGrid>
              <a:tr h="23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3600"/>
                        <a:buFont typeface="Consolas"/>
                        <a:buNone/>
                      </a:pPr>
                      <a:r>
                        <a:rPr lang="ru-RU" sz="36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36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(idx): </a:t>
                      </a:r>
                      <a:b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36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a[idx] &gt;= K</a:t>
                      </a:r>
                      <a:endParaRPr sz="36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5125" marB="166050" marR="332100" marL="415125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64257" l="0" r="0" t="0"/>
          <a:stretch/>
        </p:blipFill>
        <p:spPr>
          <a:xfrm>
            <a:off x="7425746" y="6600454"/>
            <a:ext cx="11805175" cy="29249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53"/>
          <p:cNvGraphicFramePr/>
          <p:nvPr/>
        </p:nvGraphicFramePr>
        <p:xfrm>
          <a:off x="7569039" y="7136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11511125"/>
              </a:tblGrid>
              <a:tr h="23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3600"/>
                        <a:buFont typeface="Consolas"/>
                        <a:buNone/>
                      </a:pPr>
                      <a:r>
                        <a:rPr lang="ru-RU" sz="36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36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(idx): </a:t>
                      </a:r>
                      <a:b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36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sum(a[</a:t>
                      </a:r>
                      <a:r>
                        <a:rPr lang="ru-RU" sz="3600" u="none" cap="none" strike="noStrik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0:idx</a:t>
                      </a:r>
                      <a:r>
                        <a:rPr lang="ru-RU" sz="36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 &gt;= K</a:t>
                      </a:r>
                      <a:endParaRPr sz="36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5125" marB="166050" marR="332100" marL="415125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53"/>
          <p:cNvSpPr/>
          <p:nvPr/>
        </p:nvSpPr>
        <p:spPr>
          <a:xfrm>
            <a:off x="7796666" y="1578133"/>
            <a:ext cx="1110343" cy="11103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9803" y="1794587"/>
            <a:ext cx="744067" cy="6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 rotWithShape="1">
          <a:blip r:embed="rId5">
            <a:alphaModFix/>
          </a:blip>
          <a:srcRect b="0" l="0" r="4646" t="0"/>
          <a:stretch/>
        </p:blipFill>
        <p:spPr>
          <a:xfrm>
            <a:off x="-134603" y="4002088"/>
            <a:ext cx="6781453" cy="6438900"/>
          </a:xfrm>
          <a:prstGeom prst="round2DiagRect">
            <a:avLst>
              <a:gd fmla="val 25458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/>
        </p:nvSpPr>
        <p:spPr>
          <a:xfrm>
            <a:off x="719138" y="4656732"/>
            <a:ext cx="596469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Алгоритм: ключевая идея</a:t>
            </a:r>
            <a:endParaRPr/>
          </a:p>
        </p:txBody>
      </p:sp>
      <p:sp>
        <p:nvSpPr>
          <p:cNvPr id="415" name="Google Shape;415;p54"/>
          <p:cNvSpPr/>
          <p:nvPr/>
        </p:nvSpPr>
        <p:spPr>
          <a:xfrm>
            <a:off x="7641771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8752114" y="1607516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Представьте себе, что вы ищете слово «Тинькофф»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словаре. Вы открыли словарь на случайной странице и нашли там слово Компьютер.</a:t>
            </a:r>
            <a:endParaRPr/>
          </a:p>
        </p:txBody>
      </p:sp>
      <p:sp>
        <p:nvSpPr>
          <p:cNvPr id="417" name="Google Shape;417;p54"/>
          <p:cNvSpPr/>
          <p:nvPr/>
        </p:nvSpPr>
        <p:spPr>
          <a:xfrm>
            <a:off x="8752114" y="3637912"/>
            <a:ext cx="2394857" cy="126274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«К» &lt; «T»</a:t>
            </a:r>
            <a:endParaRPr/>
          </a:p>
        </p:txBody>
      </p:sp>
      <p:sp>
        <p:nvSpPr>
          <p:cNvPr id="418" name="Google Shape;418;p54"/>
          <p:cNvSpPr txBox="1"/>
          <p:nvPr/>
        </p:nvSpPr>
        <p:spPr>
          <a:xfrm>
            <a:off x="8752114" y="5445863"/>
            <a:ext cx="8534399" cy="671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Значит, искать нужно точно после буквы «К». </a:t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8752112" y="6503391"/>
            <a:ext cx="8534399" cy="3049218"/>
          </a:xfrm>
          <a:prstGeom prst="roundRect">
            <a:avLst>
              <a:gd fmla="val 1079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9333593" y="7004204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повторить много раз и делить примерно пополам, то мы быстро окажемся в ситуации,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разделение между 0 и 1 находится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очень маленьком промежутке.</a:t>
            </a:r>
            <a:endParaRPr/>
          </a:p>
        </p:txBody>
      </p:sp>
      <p:sp>
        <p:nvSpPr>
          <p:cNvPr id="421" name="Google Shape;421;p54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/>
          <p:nvPr/>
        </p:nvSpPr>
        <p:spPr>
          <a:xfrm rot="10800000">
            <a:off x="-23270" y="-22452"/>
            <a:ext cx="6670120" cy="10463440"/>
          </a:xfrm>
          <a:custGeom>
            <a:rect b="b" l="l" r="r" t="t"/>
            <a:pathLst>
              <a:path extrusionOk="0" h="10463440" w="667012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74842" y="6740289"/>
                  <a:pt x="6668621" y="10447890"/>
                </a:cubicBezTo>
                <a:lnTo>
                  <a:pt x="0" y="10463440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5"/>
          <p:cNvSpPr/>
          <p:nvPr/>
        </p:nvSpPr>
        <p:spPr>
          <a:xfrm rot="10800000">
            <a:off x="-70882" y="-28551"/>
            <a:ext cx="6717731" cy="3012842"/>
          </a:xfrm>
          <a:custGeom>
            <a:rect b="b" l="l" r="r" t="t"/>
            <a:pathLst>
              <a:path extrusionOk="0" h="3012842" w="6717731">
                <a:moveTo>
                  <a:pt x="1394951" y="0"/>
                </a:moveTo>
                <a:lnTo>
                  <a:pt x="6717731" y="0"/>
                </a:lnTo>
                <a:lnTo>
                  <a:pt x="6717731" y="740228"/>
                </a:lnTo>
                <a:lnTo>
                  <a:pt x="6674188" y="3012842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t/>
            </a:r>
            <a:endParaRPr b="0" i="0" sz="236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719138" y="544645"/>
            <a:ext cx="540451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sp>
        <p:nvSpPr>
          <p:cNvPr id="429" name="Google Shape;429;p55"/>
          <p:cNvSpPr/>
          <p:nvPr/>
        </p:nvSpPr>
        <p:spPr>
          <a:xfrm>
            <a:off x="8058125" y="936847"/>
            <a:ext cx="5013497" cy="4441371"/>
          </a:xfrm>
          <a:prstGeom prst="roundRect">
            <a:avLst>
              <a:gd fmla="val 833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49" y="4014788"/>
            <a:ext cx="6426200" cy="6426200"/>
          </a:xfrm>
          <a:prstGeom prst="round2DiagRect">
            <a:avLst>
              <a:gd fmla="val 25814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33537" y="1631549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/>
        </p:nvSpPr>
        <p:spPr>
          <a:xfrm>
            <a:off x="8533537" y="2959854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проходимся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всему массиву </a:t>
            </a:r>
            <a:endParaRPr/>
          </a:p>
        </p:txBody>
      </p:sp>
      <p:sp>
        <p:nvSpPr>
          <p:cNvPr id="433" name="Google Shape;433;p55"/>
          <p:cNvSpPr/>
          <p:nvPr/>
        </p:nvSpPr>
        <p:spPr>
          <a:xfrm>
            <a:off x="13392125" y="936847"/>
            <a:ext cx="5013497" cy="4441371"/>
          </a:xfrm>
          <a:prstGeom prst="roundRect">
            <a:avLst>
              <a:gd fmla="val 833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3867537" y="1631549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5"/>
          <p:cNvSpPr txBox="1"/>
          <p:nvPr/>
        </p:nvSpPr>
        <p:spPr>
          <a:xfrm>
            <a:off x="13867537" y="2959854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идем по массиву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обратном порядке </a:t>
            </a:r>
            <a:endParaRPr/>
          </a:p>
        </p:txBody>
      </p:sp>
      <p:sp>
        <p:nvSpPr>
          <p:cNvPr id="436" name="Google Shape;436;p55"/>
          <p:cNvSpPr/>
          <p:nvPr/>
        </p:nvSpPr>
        <p:spPr>
          <a:xfrm>
            <a:off x="8058125" y="5716594"/>
            <a:ext cx="5013497" cy="4441371"/>
          </a:xfrm>
          <a:prstGeom prst="roundRect">
            <a:avLst>
              <a:gd fmla="val 833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33537" y="6411296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/>
          <p:nvPr/>
        </p:nvSpPr>
        <p:spPr>
          <a:xfrm>
            <a:off x="8533537" y="7739601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выбираем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место для разделения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массиве случайно</a:t>
            </a:r>
            <a:endParaRPr/>
          </a:p>
        </p:txBody>
      </p:sp>
      <p:sp>
        <p:nvSpPr>
          <p:cNvPr id="439" name="Google Shape;439;p55"/>
          <p:cNvSpPr/>
          <p:nvPr/>
        </p:nvSpPr>
        <p:spPr>
          <a:xfrm>
            <a:off x="13392125" y="5716594"/>
            <a:ext cx="5013497" cy="4441371"/>
          </a:xfrm>
          <a:prstGeom prst="roundRect">
            <a:avLst>
              <a:gd fmla="val 833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3867537" y="6411296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/>
        </p:nvSpPr>
        <p:spPr>
          <a:xfrm>
            <a:off x="13867537" y="7739601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делим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массив пополам </a:t>
            </a:r>
            <a:endParaRPr/>
          </a:p>
        </p:txBody>
      </p:sp>
      <p:sp>
        <p:nvSpPr>
          <p:cNvPr id="442" name="Google Shape;442;p55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/>
          <p:nvPr/>
        </p:nvSpPr>
        <p:spPr>
          <a:xfrm rot="10800000">
            <a:off x="-43544" y="-24882"/>
            <a:ext cx="6904997" cy="11209890"/>
          </a:xfrm>
          <a:custGeom>
            <a:rect b="b" l="l" r="r" t="t"/>
            <a:pathLst>
              <a:path extrusionOk="0" h="11209890" w="6904997">
                <a:moveTo>
                  <a:pt x="1591852" y="0"/>
                </a:moveTo>
                <a:lnTo>
                  <a:pt x="4538133" y="1"/>
                </a:lnTo>
                <a:lnTo>
                  <a:pt x="6904997" y="0"/>
                </a:lnTo>
                <a:cubicBezTo>
                  <a:pt x="6898776" y="3707601"/>
                  <a:pt x="6892556" y="7502289"/>
                  <a:pt x="6886335" y="11209890"/>
                </a:cubicBezTo>
                <a:lnTo>
                  <a:pt x="0" y="11203669"/>
                </a:lnTo>
                <a:lnTo>
                  <a:pt x="0" y="1657167"/>
                </a:lnTo>
                <a:cubicBezTo>
                  <a:pt x="0" y="765987"/>
                  <a:pt x="700672" y="0"/>
                  <a:pt x="1591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719138" y="544645"/>
            <a:ext cx="6142316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Вещественный двоичный </a:t>
            </a:r>
            <a:b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</a:t>
            </a:r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719136" y="3867717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Когда границы — это дробные числа, следует останавливать бинарный поиск, когда левая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правая границы находятся достаточно близко. </a:t>
            </a: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80118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7246" y="5092311"/>
            <a:ext cx="7448031" cy="744803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/>
          <p:nvPr/>
        </p:nvSpPr>
        <p:spPr>
          <a:xfrm>
            <a:off x="8909078" y="4278671"/>
            <a:ext cx="8919652" cy="1658473"/>
          </a:xfrm>
          <a:prstGeom prst="roundRect">
            <a:avLst>
              <a:gd fmla="val 16667" name="adj"/>
            </a:avLst>
          </a:prstGeom>
          <a:solidFill>
            <a:srgbClr val="6B93FF">
              <a:alpha val="1882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6"/>
          <p:cNvSpPr/>
          <p:nvPr/>
        </p:nvSpPr>
        <p:spPr>
          <a:xfrm rot="5400000">
            <a:off x="12334761" y="-1830642"/>
            <a:ext cx="2068286" cy="8919651"/>
          </a:xfrm>
          <a:prstGeom prst="rightBrace">
            <a:avLst>
              <a:gd fmla="val 63421" name="adj1"/>
              <a:gd fmla="val 50000" name="adj2"/>
            </a:avLst>
          </a:prstGeom>
          <a:noFill/>
          <a:ln cap="flat" cmpd="sng" w="317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6"/>
          <p:cNvGrpSpPr/>
          <p:nvPr/>
        </p:nvGrpSpPr>
        <p:grpSpPr>
          <a:xfrm>
            <a:off x="9145260" y="1589526"/>
            <a:ext cx="8447288" cy="844627"/>
            <a:chOff x="9367652" y="1589526"/>
            <a:chExt cx="8447288" cy="844627"/>
          </a:xfrm>
        </p:grpSpPr>
        <p:sp>
          <p:nvSpPr>
            <p:cNvPr id="455" name="Google Shape;455;p56"/>
            <p:cNvSpPr/>
            <p:nvPr/>
          </p:nvSpPr>
          <p:spPr>
            <a:xfrm>
              <a:off x="9367652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10637648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11907644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13177640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14447636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15717631" y="1595038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10014178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11291544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12568910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13846276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15123642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16401010" y="1929639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16987626" y="1589526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10663862" y="2304602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11941228" y="2304602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13218594" y="2304602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14495960" y="2304602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15773326" y="2304602"/>
              <a:ext cx="827314" cy="129551"/>
            </a:xfrm>
            <a:prstGeom prst="roundRect">
              <a:avLst>
                <a:gd fmla="val 50000" name="adj"/>
              </a:avLst>
            </a:prstGeom>
            <a:solidFill>
              <a:srgbClr val="A5DBA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56"/>
          <p:cNvSpPr/>
          <p:nvPr/>
        </p:nvSpPr>
        <p:spPr>
          <a:xfrm>
            <a:off x="10336792" y="6662464"/>
            <a:ext cx="6146134" cy="2929510"/>
          </a:xfrm>
          <a:prstGeom prst="ellipse">
            <a:avLst/>
          </a:prstGeom>
          <a:noFill/>
          <a:ln cap="flat" cmpd="sng" w="31750">
            <a:solidFill>
              <a:srgbClr val="FF7B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6"/>
          <p:cNvSpPr/>
          <p:nvPr/>
        </p:nvSpPr>
        <p:spPr>
          <a:xfrm rot="-3460453">
            <a:off x="11479114" y="3356009"/>
            <a:ext cx="4344041" cy="4335774"/>
          </a:xfrm>
          <a:prstGeom prst="arc">
            <a:avLst>
              <a:gd fmla="val 12485785" name="adj1"/>
              <a:gd fmla="val 18612190" name="adj2"/>
            </a:avLst>
          </a:prstGeom>
          <a:noFill/>
          <a:ln cap="flat" cmpd="sng" w="22225">
            <a:solidFill>
              <a:srgbClr val="FF7B75"/>
            </a:solidFill>
            <a:prstDash val="dash"/>
            <a:miter lim="800000"/>
            <a:headEnd len="sm" w="sm" type="none"/>
            <a:tailEnd len="lg" w="lg" type="stealth"/>
          </a:ln>
        </p:spPr>
        <p:txBody>
          <a:bodyPr anchorCtr="0" anchor="t" bIns="44975" lIns="89975" spcFirstLastPara="1" rIns="89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t/>
            </a:r>
            <a:endParaRPr b="0" i="0" sz="236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6"/>
          <p:cNvSpPr txBox="1"/>
          <p:nvPr/>
        </p:nvSpPr>
        <p:spPr>
          <a:xfrm>
            <a:off x="11818652" y="7127240"/>
            <a:ext cx="3182414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88E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89B88E"/>
                </a:solidFill>
                <a:latin typeface="Arial"/>
                <a:ea typeface="Arial"/>
                <a:cs typeface="Arial"/>
                <a:sym typeface="Arial"/>
              </a:rPr>
              <a:t>0.0001</a:t>
            </a:r>
            <a:endParaRPr/>
          </a:p>
        </p:txBody>
      </p:sp>
      <p:cxnSp>
        <p:nvCxnSpPr>
          <p:cNvPr id="476" name="Google Shape;476;p56"/>
          <p:cNvCxnSpPr/>
          <p:nvPr/>
        </p:nvCxnSpPr>
        <p:spPr>
          <a:xfrm>
            <a:off x="12570312" y="8127219"/>
            <a:ext cx="1679094" cy="0"/>
          </a:xfrm>
          <a:prstGeom prst="straightConnector1">
            <a:avLst/>
          </a:prstGeom>
          <a:noFill/>
          <a:ln cap="flat" cmpd="sng" w="38100">
            <a:solidFill>
              <a:srgbClr val="89B88E"/>
            </a:solidFill>
            <a:prstDash val="solid"/>
            <a:miter lim="800000"/>
            <a:headEnd len="lg" w="lg" type="stealth"/>
            <a:tailEnd len="lg" w="lg" type="stealth"/>
          </a:ln>
        </p:spPr>
      </p:cxnSp>
      <p:cxnSp>
        <p:nvCxnSpPr>
          <p:cNvPr id="477" name="Google Shape;477;p56"/>
          <p:cNvCxnSpPr/>
          <p:nvPr/>
        </p:nvCxnSpPr>
        <p:spPr>
          <a:xfrm>
            <a:off x="11657082" y="7127240"/>
            <a:ext cx="1355180" cy="2110066"/>
          </a:xfrm>
          <a:prstGeom prst="straightConnector1">
            <a:avLst/>
          </a:prstGeom>
          <a:noFill/>
          <a:ln cap="rnd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56"/>
          <p:cNvCxnSpPr/>
          <p:nvPr/>
        </p:nvCxnSpPr>
        <p:spPr>
          <a:xfrm flipH="1">
            <a:off x="13823516" y="7127240"/>
            <a:ext cx="1355180" cy="2110066"/>
          </a:xfrm>
          <a:prstGeom prst="straightConnector1">
            <a:avLst/>
          </a:prstGeom>
          <a:noFill/>
          <a:ln cap="rnd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56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/>
          <p:nvPr/>
        </p:nvSpPr>
        <p:spPr>
          <a:xfrm rot="10800000">
            <a:off x="-33698" y="-18661"/>
            <a:ext cx="7727885" cy="11203669"/>
          </a:xfrm>
          <a:custGeom>
            <a:rect b="b" l="l" r="r" t="t"/>
            <a:pathLst>
              <a:path extrusionOk="0" h="11203669" w="7727885">
                <a:moveTo>
                  <a:pt x="1591852" y="0"/>
                </a:moveTo>
                <a:lnTo>
                  <a:pt x="4538133" y="1"/>
                </a:lnTo>
                <a:lnTo>
                  <a:pt x="7726091" y="0"/>
                </a:lnTo>
                <a:cubicBezTo>
                  <a:pt x="7719870" y="3707601"/>
                  <a:pt x="7732311" y="7483628"/>
                  <a:pt x="7726090" y="11191229"/>
                </a:cubicBezTo>
                <a:lnTo>
                  <a:pt x="0" y="11203669"/>
                </a:lnTo>
                <a:lnTo>
                  <a:pt x="0" y="1657167"/>
                </a:lnTo>
                <a:cubicBezTo>
                  <a:pt x="0" y="765987"/>
                  <a:pt x="700672" y="0"/>
                  <a:pt x="15918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719138" y="544645"/>
            <a:ext cx="614231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</a:t>
            </a:r>
            <a:b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по ответу</a:t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719136" y="3867717"/>
            <a:ext cx="6428113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n дипломов со своей высотой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шириной. Нужно их поместить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квадрат минимального размера. </a:t>
            </a:r>
            <a:r>
              <a:rPr b="0" i="0" lang="ru-RU" sz="30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Нужно найти сторону этого квадрата. </a:t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9498562" y="719138"/>
            <a:ext cx="9581599" cy="9721850"/>
          </a:xfrm>
          <a:prstGeom prst="roundRect">
            <a:avLst>
              <a:gd fmla="val 435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2438" y="1900174"/>
            <a:ext cx="7393845" cy="73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7"/>
          <p:cNvSpPr txBox="1"/>
          <p:nvPr/>
        </p:nvSpPr>
        <p:spPr>
          <a:xfrm>
            <a:off x="719138" y="8924194"/>
            <a:ext cx="6726691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Можно ли, зная размер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квадрата, понять помещаются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 в него все дипломы?</a:t>
            </a:r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719138" y="2821734"/>
            <a:ext cx="991844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0" lang="ru-RU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 про дипломы. 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7799" y="7878211"/>
            <a:ext cx="673204" cy="67320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192" y="2942705"/>
            <a:ext cx="4875177" cy="488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/>
          <p:nvPr/>
        </p:nvSpPr>
        <p:spPr>
          <a:xfrm rot="10800000">
            <a:off x="-18662" y="-18661"/>
            <a:ext cx="6665512" cy="1116012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10198662" y="3153883"/>
            <a:ext cx="5640650" cy="66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3351" lvl="0" marL="0" marR="5085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Посещаемость лекций </a:t>
            </a:r>
            <a:b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учитывается в основной оценке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2"/>
          <p:cNvSpPr txBox="1"/>
          <p:nvPr>
            <p:ph idx="2" type="body"/>
          </p:nvPr>
        </p:nvSpPr>
        <p:spPr>
          <a:xfrm>
            <a:off x="10198662" y="5021698"/>
            <a:ext cx="7598266" cy="55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3351" lvl="0" marL="0" marR="5085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Посещаемость семинаров косвенно учитывается в основной оценке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 txBox="1"/>
          <p:nvPr>
            <p:ph idx="3" type="body"/>
          </p:nvPr>
        </p:nvSpPr>
        <p:spPr>
          <a:xfrm>
            <a:off x="10198662" y="6918731"/>
            <a:ext cx="7598266" cy="55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3351" lvl="0" marL="0" marR="5085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протяжении всего курса будут даваться домашние работы — контесты на 8-10 задач</a:t>
            </a:r>
            <a:endParaRPr/>
          </a:p>
        </p:txBody>
      </p:sp>
      <p:sp>
        <p:nvSpPr>
          <p:cNvPr id="244" name="Google Shape;244;p42"/>
          <p:cNvSpPr txBox="1"/>
          <p:nvPr>
            <p:ph idx="4" type="body"/>
          </p:nvPr>
        </p:nvSpPr>
        <p:spPr>
          <a:xfrm>
            <a:off x="10198662" y="1283362"/>
            <a:ext cx="6021638" cy="55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Еженедельные лекции, семинары </a:t>
            </a:r>
            <a:br>
              <a:rPr b="0" i="0" lang="ru-RU" sz="3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и домашние работы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626" y="1382808"/>
            <a:ext cx="667805" cy="58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719138" y="544645"/>
            <a:ext cx="540451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будет устроен курс?</a:t>
            </a:r>
            <a:endParaRPr/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8" name="Google Shape;248;p42"/>
          <p:cNvSpPr txBox="1"/>
          <p:nvPr/>
        </p:nvSpPr>
        <p:spPr>
          <a:xfrm>
            <a:off x="10198662" y="8836479"/>
            <a:ext cx="7598266" cy="55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3351" lvl="0" marL="0" marR="5085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конце курса пройдет экзамен в который войдут все темы пройденные на курсе</a:t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535" y="6595277"/>
            <a:ext cx="7061201" cy="470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9318" y="8887278"/>
            <a:ext cx="742420" cy="5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54495" y="6976441"/>
            <a:ext cx="532067" cy="5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17373" y="5096600"/>
            <a:ext cx="606310" cy="60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37074" y="3222122"/>
            <a:ext cx="566909" cy="56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14070360" y="6183176"/>
            <a:ext cx="3149600" cy="3149600"/>
          </a:xfrm>
          <a:prstGeom prst="roundRect">
            <a:avLst>
              <a:gd fmla="val 1129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7902310" y="6183176"/>
            <a:ext cx="3149600" cy="3149600"/>
          </a:xfrm>
          <a:prstGeom prst="roundRect">
            <a:avLst>
              <a:gd fmla="val 1129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719137" y="5306250"/>
            <a:ext cx="4174595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Тестирующая система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7902310" y="5239905"/>
            <a:ext cx="4174595" cy="671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Ссылка на канал</a:t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14070360" y="5263974"/>
            <a:ext cx="5426459" cy="671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Ссылка на чат</a:t>
            </a:r>
            <a:endParaRPr/>
          </a:p>
        </p:txBody>
      </p:sp>
      <p:sp>
        <p:nvSpPr>
          <p:cNvPr id="263" name="Google Shape;263;p43"/>
          <p:cNvSpPr txBox="1"/>
          <p:nvPr/>
        </p:nvSpPr>
        <p:spPr>
          <a:xfrm>
            <a:off x="719138" y="560158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144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Ccылки </a:t>
            </a:r>
            <a:endParaRPr/>
          </a:p>
        </p:txBody>
      </p:sp>
      <p:sp>
        <p:nvSpPr>
          <p:cNvPr id="264" name="Google Shape;264;p43"/>
          <p:cNvSpPr txBox="1"/>
          <p:nvPr/>
        </p:nvSpPr>
        <p:spPr>
          <a:xfrm>
            <a:off x="719138" y="10003506"/>
            <a:ext cx="4174595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733824" y="6183174"/>
            <a:ext cx="3149600" cy="3149600"/>
          </a:xfrm>
          <a:prstGeom prst="roundRect">
            <a:avLst>
              <a:gd fmla="val 11291" name="adj"/>
            </a:avLst>
          </a:prstGeom>
          <a:solidFill>
            <a:schemeClr val="accent6"/>
          </a:solidFill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948" y="6491195"/>
            <a:ext cx="2595352" cy="253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885" y="6491195"/>
            <a:ext cx="2584450" cy="264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72115" y="6543460"/>
            <a:ext cx="2546089" cy="242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 rot="-5400000">
            <a:off x="6334604" y="-6360029"/>
            <a:ext cx="7163727" cy="19843828"/>
          </a:xfrm>
          <a:custGeom>
            <a:rect b="b" l="l" r="r" t="t"/>
            <a:pathLst>
              <a:path extrusionOk="0" h="19843828" w="7163727">
                <a:moveTo>
                  <a:pt x="1644985" y="5443"/>
                </a:moveTo>
                <a:lnTo>
                  <a:pt x="4569494" y="5443"/>
                </a:lnTo>
                <a:lnTo>
                  <a:pt x="7160423" y="0"/>
                </a:lnTo>
                <a:cubicBezTo>
                  <a:pt x="7154202" y="3707601"/>
                  <a:pt x="7168327" y="16136227"/>
                  <a:pt x="7162106" y="19843828"/>
                </a:cubicBezTo>
                <a:lnTo>
                  <a:pt x="0" y="19792243"/>
                </a:lnTo>
                <a:cubicBezTo>
                  <a:pt x="12441" y="13698924"/>
                  <a:pt x="18920" y="7712386"/>
                  <a:pt x="31361" y="1619067"/>
                </a:cubicBezTo>
                <a:cubicBezTo>
                  <a:pt x="31361" y="727887"/>
                  <a:pt x="753805" y="5443"/>
                  <a:pt x="1644985" y="54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719138" y="589198"/>
            <a:ext cx="81135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Формула оценивания</a:t>
            </a:r>
            <a:endParaRPr/>
          </a:p>
        </p:txBody>
      </p:sp>
      <p:grpSp>
        <p:nvGrpSpPr>
          <p:cNvPr id="276" name="Google Shape;276;p44"/>
          <p:cNvGrpSpPr/>
          <p:nvPr/>
        </p:nvGrpSpPr>
        <p:grpSpPr>
          <a:xfrm>
            <a:off x="719138" y="2076450"/>
            <a:ext cx="10006012" cy="1409024"/>
            <a:chOff x="719138" y="2171700"/>
            <a:chExt cx="11320462" cy="1594122"/>
          </a:xfrm>
        </p:grpSpPr>
        <p:sp>
          <p:nvSpPr>
            <p:cNvPr id="277" name="Google Shape;277;p44"/>
            <p:cNvSpPr/>
            <p:nvPr/>
          </p:nvSpPr>
          <p:spPr>
            <a:xfrm>
              <a:off x="719138" y="2171700"/>
              <a:ext cx="11320462" cy="1594122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DBDBD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44"/>
            <p:cNvPicPr preferRelativeResize="0"/>
            <p:nvPr/>
          </p:nvPicPr>
          <p:blipFill rotWithShape="1">
            <a:blip r:embed="rId3">
              <a:alphaModFix/>
            </a:blip>
            <a:srcRect b="-345" l="2737" r="3997" t="3486"/>
            <a:stretch/>
          </p:blipFill>
          <p:spPr>
            <a:xfrm>
              <a:off x="1028954" y="2430329"/>
              <a:ext cx="10558042" cy="111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44"/>
          <p:cNvSpPr txBox="1"/>
          <p:nvPr/>
        </p:nvSpPr>
        <p:spPr>
          <a:xfrm>
            <a:off x="719138" y="4093949"/>
            <a:ext cx="10222938" cy="55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400"/>
              <a:buFont typeface="Noto Sans Symbols"/>
              <a:buChar char="▪"/>
            </a:pPr>
            <a:r>
              <a:rPr b="0" i="0" lang="ru-RU" sz="24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Gexam — это оценка за экзамен,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2363"/>
              </a:spcBef>
              <a:spcAft>
                <a:spcPts val="0"/>
              </a:spcAft>
              <a:buClr>
                <a:srgbClr val="1A1919"/>
              </a:buClr>
              <a:buSzPts val="2400"/>
              <a:buFont typeface="Noto Sans Symbols"/>
              <a:buChar char="▪"/>
            </a:pPr>
            <a:r>
              <a:rPr b="0" i="0" lang="ru-RU" sz="24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Gcumulative — это оценка за решение домашних заданий,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2363"/>
              </a:spcBef>
              <a:spcAft>
                <a:spcPts val="0"/>
              </a:spcAft>
              <a:buClr>
                <a:srgbClr val="1A1919"/>
              </a:buClr>
              <a:buSzPts val="2400"/>
              <a:buFont typeface="Noto Sans Symbols"/>
              <a:buChar char="▪"/>
            </a:pPr>
            <a:r>
              <a:rPr b="0" i="0" lang="ru-RU" sz="24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Gbonus — оценка, которую можно получить за дополнительную активность</a:t>
            </a:r>
            <a:endParaRPr/>
          </a:p>
        </p:txBody>
      </p:sp>
      <p:sp>
        <p:nvSpPr>
          <p:cNvPr id="280" name="Google Shape;280;p44"/>
          <p:cNvSpPr/>
          <p:nvPr/>
        </p:nvSpPr>
        <p:spPr>
          <a:xfrm>
            <a:off x="11449050" y="2076450"/>
            <a:ext cx="7631112" cy="3886200"/>
          </a:xfrm>
          <a:prstGeom prst="roundRect">
            <a:avLst>
              <a:gd fmla="val 58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12068175" y="2539202"/>
            <a:ext cx="6738144" cy="2922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оценки подставляются в формулу </a:t>
            </a:r>
            <a:b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максимальной точность, затем финальная оценка Gfinal округляется до целого числа </a:t>
            </a:r>
            <a:b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следующему правилу: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666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посещаемость семинаров у студента больше 70%, то оценка округляется вверх, иначе вниз.</a:t>
            </a:r>
            <a:endParaRPr/>
          </a:p>
        </p:txBody>
      </p:sp>
      <p:sp>
        <p:nvSpPr>
          <p:cNvPr id="282" name="Google Shape;282;p44"/>
          <p:cNvSpPr/>
          <p:nvPr/>
        </p:nvSpPr>
        <p:spPr>
          <a:xfrm>
            <a:off x="719138" y="7929281"/>
            <a:ext cx="5681661" cy="1939925"/>
          </a:xfrm>
          <a:prstGeom prst="roundRect">
            <a:avLst>
              <a:gd fmla="val 11757" name="adj"/>
            </a:avLst>
          </a:prstGeom>
          <a:solidFill>
            <a:schemeClr val="accent6"/>
          </a:solidFill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544" y="8110811"/>
            <a:ext cx="5642255" cy="160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/>
          <p:nvPr/>
        </p:nvSpPr>
        <p:spPr>
          <a:xfrm>
            <a:off x="7024688" y="7929281"/>
            <a:ext cx="4171951" cy="1939925"/>
          </a:xfrm>
          <a:prstGeom prst="roundRect">
            <a:avLst>
              <a:gd fmla="val 11757" name="adj"/>
            </a:avLst>
          </a:prstGeom>
          <a:solidFill>
            <a:schemeClr val="accent6"/>
          </a:solidFill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 rotWithShape="1">
          <a:blip r:embed="rId5">
            <a:alphaModFix/>
          </a:blip>
          <a:srcRect b="0" l="4183" r="0" t="0"/>
          <a:stretch/>
        </p:blipFill>
        <p:spPr>
          <a:xfrm>
            <a:off x="7181850" y="8095539"/>
            <a:ext cx="3600450" cy="163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9100" y="6006913"/>
            <a:ext cx="8159750" cy="47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719138" y="544645"/>
            <a:ext cx="11206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Сложность алгоритмов</a:t>
            </a:r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719138" y="3695700"/>
            <a:ext cx="9180511" cy="6745288"/>
          </a:xfrm>
          <a:prstGeom prst="roundRect">
            <a:avLst>
              <a:gd fmla="val 7039" name="adj"/>
            </a:avLst>
          </a:prstGeom>
          <a:solidFill>
            <a:schemeClr val="accent6"/>
          </a:solidFill>
          <a:ln>
            <a:noFill/>
          </a:ln>
          <a:effectLst>
            <a:outerShdw blurRad="888483" sx="102000" rotWithShape="0" algn="ctr" sy="102000">
              <a:srgbClr val="D8D8D8">
                <a:alpha val="35686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288" y="4064382"/>
            <a:ext cx="8660862" cy="599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>
            <a:off x="719138" y="1885950"/>
            <a:ext cx="16178212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О-большое — максимальное количество операций, которые нужны для завершения алгоритма </a:t>
            </a:r>
            <a:endParaRPr/>
          </a:p>
        </p:txBody>
      </p:sp>
      <p:sp>
        <p:nvSpPr>
          <p:cNvPr id="296" name="Google Shape;296;p45"/>
          <p:cNvSpPr/>
          <p:nvPr/>
        </p:nvSpPr>
        <p:spPr>
          <a:xfrm>
            <a:off x="10248900" y="3695700"/>
            <a:ext cx="8861424" cy="6745288"/>
          </a:xfrm>
          <a:prstGeom prst="roundRect">
            <a:avLst>
              <a:gd fmla="val 7039" name="adj"/>
            </a:avLst>
          </a:prstGeom>
          <a:solidFill>
            <a:srgbClr val="29282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7375" y="4064382"/>
            <a:ext cx="6763324" cy="599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/>
          <p:nvPr/>
        </p:nvSpPr>
        <p:spPr>
          <a:xfrm rot="-5400000">
            <a:off x="8278122" y="-8302247"/>
            <a:ext cx="3257637" cy="19824783"/>
          </a:xfrm>
          <a:custGeom>
            <a:rect b="b" l="l" r="r" t="t"/>
            <a:pathLst>
              <a:path extrusionOk="0" h="19824783" w="3257637">
                <a:moveTo>
                  <a:pt x="1644985" y="5446"/>
                </a:moveTo>
                <a:lnTo>
                  <a:pt x="2531144" y="5442"/>
                </a:lnTo>
                <a:lnTo>
                  <a:pt x="3236123" y="0"/>
                </a:lnTo>
                <a:cubicBezTo>
                  <a:pt x="3229902" y="3707601"/>
                  <a:pt x="3263077" y="16117182"/>
                  <a:pt x="3256856" y="19824783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290638" y="1071535"/>
            <a:ext cx="860901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Noto Sans Symbols"/>
              <a:buNone/>
            </a:pPr>
            <a:r>
              <a:rPr b="1" i="0" lang="ru-RU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Немного практики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6424" y="-194652"/>
            <a:ext cx="6174089" cy="360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 rotWithShape="1">
          <a:blip r:embed="rId4">
            <a:alphaModFix/>
          </a:blip>
          <a:srcRect b="59154" l="0" r="0" t="0"/>
          <a:stretch/>
        </p:blipFill>
        <p:spPr>
          <a:xfrm>
            <a:off x="621201" y="3663351"/>
            <a:ext cx="9108954" cy="25791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7" name="Google Shape;307;p46"/>
          <p:cNvGraphicFramePr/>
          <p:nvPr/>
        </p:nvGraphicFramePr>
        <p:xfrm>
          <a:off x="730862" y="4070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8882050"/>
              </a:tblGrid>
              <a:tr h="216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20300" marB="128125" marR="256250" marL="320300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p46"/>
          <p:cNvPicPr preferRelativeResize="0"/>
          <p:nvPr/>
        </p:nvPicPr>
        <p:blipFill rotWithShape="1">
          <a:blip r:embed="rId4">
            <a:alphaModFix/>
          </a:blip>
          <a:srcRect b="59150" l="0" r="0" t="0"/>
          <a:stretch/>
        </p:blipFill>
        <p:spPr>
          <a:xfrm>
            <a:off x="10088440" y="3663351"/>
            <a:ext cx="9108098" cy="25791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6"/>
          <p:cNvGraphicFramePr/>
          <p:nvPr/>
        </p:nvGraphicFramePr>
        <p:xfrm>
          <a:off x="10198100" y="4070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8882050"/>
              </a:tblGrid>
              <a:tr h="216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(n/2):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20300" marB="128125" marR="256250" marL="320300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pic>
        <p:nvPicPr>
          <p:cNvPr id="310" name="Google Shape;310;p46"/>
          <p:cNvPicPr preferRelativeResize="0"/>
          <p:nvPr/>
        </p:nvPicPr>
        <p:blipFill rotWithShape="1">
          <a:blip r:embed="rId4">
            <a:alphaModFix/>
          </a:blip>
          <a:srcRect b="59147" l="0" r="0" t="0"/>
          <a:stretch/>
        </p:blipFill>
        <p:spPr>
          <a:xfrm>
            <a:off x="621201" y="6676428"/>
            <a:ext cx="9108953" cy="25796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46"/>
          <p:cNvGraphicFramePr/>
          <p:nvPr/>
        </p:nvGraphicFramePr>
        <p:xfrm>
          <a:off x="730862" y="7083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8882050"/>
              </a:tblGrid>
              <a:tr h="335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(4n):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(2int(math.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sqrt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(n))):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20300" marB="128125" marR="256250" marL="320300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b="40537" l="0" r="0" t="1"/>
          <a:stretch/>
        </p:blipFill>
        <p:spPr>
          <a:xfrm>
            <a:off x="10088439" y="6676428"/>
            <a:ext cx="9102237" cy="37519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46"/>
          <p:cNvGraphicFramePr/>
          <p:nvPr/>
        </p:nvGraphicFramePr>
        <p:xfrm>
          <a:off x="10198100" y="7083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8882050"/>
              </a:tblGrid>
              <a:tr h="216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cap="none" strike="noStrik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fibonacci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 &lt;=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800" u="none" cap="none" strike="noStrik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fibonacci(n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+ fibonacci(n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-2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2800" u="none" cap="none" strike="noStrik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20300" marB="128125" marR="256250" marL="320300">
                    <a:solidFill>
                      <a:srgbClr val="01082D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1479" y="2959655"/>
            <a:ext cx="8200470" cy="82004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p47"/>
          <p:cNvGraphicFramePr/>
          <p:nvPr/>
        </p:nvGraphicFramePr>
        <p:xfrm>
          <a:off x="719137" y="7191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{275FE1F8-F6D1-4F51-BE23-F65B604B70D5}</a:tableStyleId>
              </a:tblPr>
              <a:tblGrid>
                <a:gridCol w="3385025"/>
                <a:gridCol w="8952625"/>
              </a:tblGrid>
              <a:tr h="10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Асимптотика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Примерное ограничение</a:t>
                      </a:r>
                      <a:endParaRPr/>
                    </a:p>
                  </a:txBody>
                  <a:tcPr marT="45725" marB="45725" marR="252000" marL="396000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mbria Math"/>
                        <a:buNone/>
                      </a:pPr>
                      <a:r>
                        <a:rPr b="0" i="0" lang="ru-RU" sz="30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О(1)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b="0" baseline="3000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(обычно ограничено 64 битной арифметикой)</a:t>
                      </a:r>
                      <a:endParaRPr b="0" baseline="30000" i="0" sz="3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b="0" baseline="3000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(обычно ограничено 64 битной арифметикой)</a:t>
                      </a:r>
                      <a:endParaRPr b="0" baseline="30000" i="0" sz="3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b="0" baseline="3000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b="0" baseline="3000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b="0" baseline="3000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8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r>
                        <a:t/>
                      </a:r>
                      <a:endParaRPr sz="1181" u="none" cap="none" strike="noStrike"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0" i="0" lang="ru-RU" sz="3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T="45725" marB="45725" marR="252000" marL="39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/>
          <p:nvPr/>
        </p:nvSpPr>
        <p:spPr>
          <a:xfrm rot="-5400000">
            <a:off x="8278122" y="-8302247"/>
            <a:ext cx="3257637" cy="19824783"/>
          </a:xfrm>
          <a:custGeom>
            <a:rect b="b" l="l" r="r" t="t"/>
            <a:pathLst>
              <a:path extrusionOk="0" h="19824783" w="3257637">
                <a:moveTo>
                  <a:pt x="1644985" y="5446"/>
                </a:moveTo>
                <a:lnTo>
                  <a:pt x="2531144" y="5442"/>
                </a:lnTo>
                <a:lnTo>
                  <a:pt x="3236123" y="0"/>
                </a:lnTo>
                <a:cubicBezTo>
                  <a:pt x="3229902" y="3707601"/>
                  <a:pt x="3263077" y="16117182"/>
                  <a:pt x="3256856" y="19824783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719139" y="1071535"/>
            <a:ext cx="183610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Font typeface="Noto Sans Symbols"/>
              <a:buNone/>
            </a:pPr>
            <a:r>
              <a:rPr b="1" i="0" lang="ru-RU" sz="7000" u="none" cap="none" strike="sng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Сортировки</a:t>
            </a:r>
            <a:r>
              <a:rPr b="1" i="0" lang="ru-RU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Полезные сортировки</a:t>
            </a:r>
            <a:endParaRPr/>
          </a:p>
        </p:txBody>
      </p:sp>
      <p:sp>
        <p:nvSpPr>
          <p:cNvPr id="328" name="Google Shape;328;p48"/>
          <p:cNvSpPr/>
          <p:nvPr/>
        </p:nvSpPr>
        <p:spPr>
          <a:xfrm>
            <a:off x="719138" y="4082902"/>
            <a:ext cx="5660702" cy="5235095"/>
          </a:xfrm>
          <a:prstGeom prst="roundRect">
            <a:avLst>
              <a:gd fmla="val 8543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7069299" y="5085243"/>
            <a:ext cx="5660702" cy="5235095"/>
          </a:xfrm>
          <a:prstGeom prst="roundRect">
            <a:avLst>
              <a:gd fmla="val 8543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13419461" y="4082900"/>
            <a:ext cx="5660702" cy="5235095"/>
          </a:xfrm>
          <a:prstGeom prst="roundRect">
            <a:avLst>
              <a:gd fmla="val 85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8"/>
          <p:cNvSpPr/>
          <p:nvPr/>
        </p:nvSpPr>
        <p:spPr>
          <a:xfrm>
            <a:off x="8043596" y="8425623"/>
            <a:ext cx="1237526" cy="1237526"/>
          </a:xfrm>
          <a:custGeom>
            <a:rect b="b" l="l" r="r" t="t"/>
            <a:pathLst>
              <a:path extrusionOk="0" h="1256665" w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Font typeface="Arial"/>
              <a:buNone/>
            </a:pPr>
            <a:r>
              <a:t/>
            </a:r>
            <a:endParaRPr b="0" i="0" sz="1773" u="none" cap="none" strike="noStrike">
              <a:solidFill>
                <a:srgbClr val="D87F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8"/>
          <p:cNvGrpSpPr/>
          <p:nvPr/>
        </p:nvGrpSpPr>
        <p:grpSpPr>
          <a:xfrm>
            <a:off x="2972064" y="4701661"/>
            <a:ext cx="1154850" cy="1154850"/>
            <a:chOff x="1077340" y="4489007"/>
            <a:chExt cx="1154850" cy="1154850"/>
          </a:xfrm>
        </p:grpSpPr>
        <p:sp>
          <p:nvSpPr>
            <p:cNvPr id="333" name="Google Shape;333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4" name="Google Shape;33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48"/>
          <p:cNvGrpSpPr/>
          <p:nvPr/>
        </p:nvGrpSpPr>
        <p:grpSpPr>
          <a:xfrm>
            <a:off x="9329515" y="5699344"/>
            <a:ext cx="1154850" cy="1154850"/>
            <a:chOff x="1077340" y="4489007"/>
            <a:chExt cx="1154850" cy="1154850"/>
          </a:xfrm>
        </p:grpSpPr>
        <p:sp>
          <p:nvSpPr>
            <p:cNvPr id="336" name="Google Shape;336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" name="Google Shape;337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48"/>
          <p:cNvGrpSpPr/>
          <p:nvPr/>
        </p:nvGrpSpPr>
        <p:grpSpPr>
          <a:xfrm>
            <a:off x="15672386" y="4701661"/>
            <a:ext cx="1154850" cy="1154850"/>
            <a:chOff x="1077340" y="4489007"/>
            <a:chExt cx="1154850" cy="1154850"/>
          </a:xfrm>
        </p:grpSpPr>
        <p:sp>
          <p:nvSpPr>
            <p:cNvPr id="339" name="Google Shape;339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" name="Google Shape;34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p48"/>
          <p:cNvSpPr txBox="1"/>
          <p:nvPr/>
        </p:nvSpPr>
        <p:spPr>
          <a:xfrm>
            <a:off x="719138" y="6967866"/>
            <a:ext cx="5660701" cy="5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Пузырьком (база) 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7069299" y="8022227"/>
            <a:ext cx="5660702" cy="5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Слиянием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13419460" y="6967866"/>
            <a:ext cx="5660702" cy="5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Подсчетом</a:t>
            </a:r>
            <a:endParaRPr/>
          </a:p>
        </p:txBody>
      </p:sp>
      <p:sp>
        <p:nvSpPr>
          <p:cNvPr id="344" name="Google Shape;344;p48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/>
          <p:nvPr/>
        </p:nvSpPr>
        <p:spPr>
          <a:xfrm rot="10800000">
            <a:off x="-18662" y="-18661"/>
            <a:ext cx="6665512" cy="1116012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Пузырьком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719137" y="2031281"/>
            <a:ext cx="51713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Идем по массиву и меняем соседние элементы местами. Повторяем такой проход </a:t>
            </a:r>
            <a:b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раз и получаем отсортированный массив.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9892" y="4954208"/>
            <a:ext cx="8332709" cy="4999637"/>
          </a:xfrm>
          <a:prstGeom prst="roundRect">
            <a:avLst>
              <a:gd fmla="val 9862" name="adj"/>
            </a:avLst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пузырек?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